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8" r:id="rId3"/>
    <p:sldId id="260" r:id="rId4"/>
    <p:sldId id="261" r:id="rId5"/>
    <p:sldId id="257" r:id="rId6"/>
    <p:sldId id="264" r:id="rId7"/>
    <p:sldId id="265" r:id="rId8"/>
    <p:sldId id="266" r:id="rId9"/>
    <p:sldId id="267" r:id="rId10"/>
    <p:sldId id="278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9" r:id="rId21"/>
    <p:sldId id="262" r:id="rId22"/>
    <p:sldId id="263" r:id="rId23"/>
    <p:sldId id="281" r:id="rId24"/>
    <p:sldId id="287" r:id="rId25"/>
    <p:sldId id="282" r:id="rId26"/>
    <p:sldId id="290" r:id="rId27"/>
    <p:sldId id="284" r:id="rId28"/>
    <p:sldId id="283" r:id="rId29"/>
    <p:sldId id="285" r:id="rId30"/>
    <p:sldId id="288" r:id="rId31"/>
    <p:sldId id="289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C3AD8E-0594-483F-956E-4B0B948CF888}" v="263" dt="2021-09-09T12:59:47.470"/>
    <p1510:client id="{790BEFE0-6C76-4A17-BC7E-C2C4F4BB179A}" v="1012" dt="2021-09-05T09:42:39.910"/>
    <p1510:client id="{87DC0F11-DA0E-4070-A5C3-37E4F2B44D5D}" v="2021" dt="2021-09-13T12:59:01.620"/>
    <p1510:client id="{962FE914-D607-4E24-BC3F-11216153EADA}" v="25" dt="2021-09-14T14:37:11.876"/>
    <p1510:client id="{96609CB7-FD17-4E01-B6B4-A79BA95B58B4}" v="923" dt="2021-09-05T12:57:46.074"/>
    <p1510:client id="{B41FAC42-D931-4684-9228-17CF3A86036D}" v="202" dt="2021-09-15T14:22:25.459"/>
    <p1510:client id="{C38EE0ED-8F5C-4720-A261-C8A3B670DEB1}" v="7349" dt="2021-09-08T19:11:59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44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8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41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772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86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1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08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5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8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5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0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75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59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1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9/16/2021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3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6">
            <a:extLst>
              <a:ext uri="{FF2B5EF4-FFF2-40B4-BE49-F238E27FC236}">
                <a16:creationId xmlns:a16="http://schemas.microsoft.com/office/drawing/2014/main" id="{33474BD5-5CDD-4624-B265-461D5D2FA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64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1263F0-712E-46E9-B944-D0346B136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C6BE52B-F34B-40BE-8EBC-DC9BAEC10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F7CEE2-BAF7-470F-A441-99C328879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2A8A8AC-813A-493B-90F2-5F946ED5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B74297-F303-4969-9BA9-E2788A4CA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41150B-6B85-4485-BAC7-4BE391F08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38B08B8-3FCB-45CF-92EE-5D24DE766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DFC743-56AE-4BCA-9F8A-C5F7292BC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5BEBEAF-AE40-4A3A-B714-B21CD20A4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90B1646-0767-4297-ABE2-7C47BF4EF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38E762E-2638-4E1B-A452-57E3970D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NEURAL NETWORK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TENSORFLOW 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D50B-F0D8-41D0-A5A3-302E09ED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5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773A7D-DB8A-4396-9BEC-B29BF5FD6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575" y="1810185"/>
            <a:ext cx="8283349" cy="4835915"/>
          </a:xfrm>
        </p:spPr>
      </p:pic>
    </p:spTree>
    <p:extLst>
      <p:ext uri="{BB962C8B-B14F-4D97-AF65-F5344CB8AC3E}">
        <p14:creationId xmlns:p14="http://schemas.microsoft.com/office/powerpoint/2010/main" val="67752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DFF8-0A77-4985-BEFE-A8A4096E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6</a:t>
            </a: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57B0084-9698-40AD-A39F-B64EF01D0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60" y="1925007"/>
            <a:ext cx="8361667" cy="4752408"/>
          </a:xfrm>
        </p:spPr>
      </p:pic>
    </p:spTree>
    <p:extLst>
      <p:ext uri="{BB962C8B-B14F-4D97-AF65-F5344CB8AC3E}">
        <p14:creationId xmlns:p14="http://schemas.microsoft.com/office/powerpoint/2010/main" val="227459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EFFF-03A3-4218-9DE1-58E80D8B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7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0E5A34B-6765-4825-9D0C-A3B883E65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189" y="1862377"/>
            <a:ext cx="8308641" cy="4846354"/>
          </a:xfrm>
        </p:spPr>
      </p:pic>
    </p:spTree>
    <p:extLst>
      <p:ext uri="{BB962C8B-B14F-4D97-AF65-F5344CB8AC3E}">
        <p14:creationId xmlns:p14="http://schemas.microsoft.com/office/powerpoint/2010/main" val="1375348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9CC3-436D-4BD1-9C04-11690633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8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44B78E-4DF7-4810-B2C0-30F74827F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359" y="1778870"/>
            <a:ext cx="9074299" cy="4888106"/>
          </a:xfrm>
        </p:spPr>
      </p:pic>
    </p:spTree>
    <p:extLst>
      <p:ext uri="{BB962C8B-B14F-4D97-AF65-F5344CB8AC3E}">
        <p14:creationId xmlns:p14="http://schemas.microsoft.com/office/powerpoint/2010/main" val="3805585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1AC4-6DEB-4782-8577-9BF23A44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9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C3FD601-6D41-4DCA-8B65-AD144F6D1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987" y="1945884"/>
            <a:ext cx="9225647" cy="4762847"/>
          </a:xfrm>
        </p:spPr>
      </p:pic>
    </p:spTree>
    <p:extLst>
      <p:ext uri="{BB962C8B-B14F-4D97-AF65-F5344CB8AC3E}">
        <p14:creationId xmlns:p14="http://schemas.microsoft.com/office/powerpoint/2010/main" val="374859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EC0D-F0D3-4C28-AE69-30B70715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A72AA9-E179-4AB8-BF61-9DA410C3C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08" y="1914569"/>
            <a:ext cx="8872679" cy="4762847"/>
          </a:xfrm>
        </p:spPr>
      </p:pic>
    </p:spTree>
    <p:extLst>
      <p:ext uri="{BB962C8B-B14F-4D97-AF65-F5344CB8AC3E}">
        <p14:creationId xmlns:p14="http://schemas.microsoft.com/office/powerpoint/2010/main" val="732668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AC117-695E-4B59-8E3F-03FE4057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11</a:t>
            </a: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6A7F39C-80A3-47AB-BD7C-976C75BAC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979" y="1862377"/>
            <a:ext cx="8759938" cy="4689779"/>
          </a:xfrm>
        </p:spPr>
      </p:pic>
    </p:spTree>
    <p:extLst>
      <p:ext uri="{BB962C8B-B14F-4D97-AF65-F5344CB8AC3E}">
        <p14:creationId xmlns:p14="http://schemas.microsoft.com/office/powerpoint/2010/main" val="156565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F64A-E2F3-489E-B54F-B8D432FA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12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95C425-E81A-4D37-B343-3B4BF251F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212" y="1977199"/>
            <a:ext cx="9026788" cy="4762847"/>
          </a:xfrm>
        </p:spPr>
      </p:pic>
    </p:spTree>
    <p:extLst>
      <p:ext uri="{BB962C8B-B14F-4D97-AF65-F5344CB8AC3E}">
        <p14:creationId xmlns:p14="http://schemas.microsoft.com/office/powerpoint/2010/main" val="418568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C8E1-D5DC-4540-B722-F5DFD517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13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FAD9E20-6818-4A7B-8589-37EF75795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357" y="2060705"/>
            <a:ext cx="9489210" cy="4501888"/>
          </a:xfrm>
        </p:spPr>
      </p:pic>
    </p:spTree>
    <p:extLst>
      <p:ext uri="{BB962C8B-B14F-4D97-AF65-F5344CB8AC3E}">
        <p14:creationId xmlns:p14="http://schemas.microsoft.com/office/powerpoint/2010/main" val="52714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9548-564F-48E2-B14E-43AD345E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14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F8660A-B326-46E7-940D-521537BF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958" y="1935446"/>
            <a:ext cx="9660968" cy="4616710"/>
          </a:xfrm>
        </p:spPr>
      </p:pic>
    </p:spTree>
    <p:extLst>
      <p:ext uri="{BB962C8B-B14F-4D97-AF65-F5344CB8AC3E}">
        <p14:creationId xmlns:p14="http://schemas.microsoft.com/office/powerpoint/2010/main" val="67757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0894F-D7F1-43C5-B26C-13B9E434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YOU READ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2552B-156F-4299-A653-EEE099823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" sz="4800">
                <a:latin typeface="Consolas"/>
                <a:ea typeface="맑은 고딕"/>
              </a:rPr>
              <a:t>안녕하십니까</a:t>
            </a:r>
            <a:endParaRPr lang="ko">
              <a:ea typeface="맑은 고딕"/>
            </a:endParaRPr>
          </a:p>
          <a:p>
            <a:pPr marL="0" indent="0">
              <a:buNone/>
            </a:pPr>
            <a:endParaRPr lang="ko" altLang="en-US" sz="4800" dirty="0">
              <a:latin typeface="Consolas"/>
              <a:ea typeface="맑은 고딕"/>
            </a:endParaRPr>
          </a:p>
          <a:p>
            <a:pPr marL="0" indent="0">
              <a:buNone/>
            </a:pPr>
            <a:r>
              <a:rPr lang="zh-CN" altLang="en-US" sz="4800">
                <a:latin typeface="Consolas"/>
                <a:ea typeface="맑은 고딕"/>
              </a:rPr>
              <a:t>你好</a:t>
            </a:r>
            <a:endParaRPr lang="ko" sz="4800" dirty="0">
              <a:latin typeface="Consolas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1585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C612-2FB3-43CE-A3CA-1401D8AF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15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0243CF-3AFE-4760-9315-D64FF2C35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67" y="1841500"/>
            <a:ext cx="9136597" cy="4741971"/>
          </a:xfrm>
        </p:spPr>
      </p:pic>
    </p:spTree>
    <p:extLst>
      <p:ext uri="{BB962C8B-B14F-4D97-AF65-F5344CB8AC3E}">
        <p14:creationId xmlns:p14="http://schemas.microsoft.com/office/powerpoint/2010/main" val="257123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DC62-BE6E-49B8-9D47-2938A9029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5F3C75-2C89-4AD5-9116-A0FF12D53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074" y="2436486"/>
            <a:ext cx="3471501" cy="3050958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60FB9C5-C45D-489D-A8FF-1831DBD4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21" y="2427814"/>
            <a:ext cx="6365308" cy="33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3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Oval 65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3" name="Rectangle 73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50009-3665-465D-83B7-89A9C5647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3739568"/>
            <a:ext cx="10893094" cy="1915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1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TENSOR+FLOW=DATA+FLOW</a:t>
            </a: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20F19A1-3388-4E24-A549-378342C2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6931" y="568722"/>
            <a:ext cx="4972440" cy="41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1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B1FB-F852-4400-9109-CD5C6F81E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0718-5ACF-40B7-B5DE-9E31171AB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Open source library </a:t>
            </a:r>
          </a:p>
          <a:p>
            <a:r>
              <a:rPr lang="en-US" sz="2000" err="1">
                <a:ea typeface="+mn-lt"/>
                <a:cs typeface="+mn-lt"/>
              </a:rPr>
              <a:t>Bulding</a:t>
            </a:r>
            <a:r>
              <a:rPr lang="en-US" sz="2000" dirty="0">
                <a:ea typeface="+mn-lt"/>
                <a:cs typeface="+mn-lt"/>
              </a:rPr>
              <a:t> modules easier and faster 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9304AC-7D83-47F8-8E47-D182EF2C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21" y="3320553"/>
            <a:ext cx="6417500" cy="33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7E8AB56-819A-49B9-B5F6-C1096F69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57D528-A227-4B3B-9023-2F3D0781F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8901DC2-8B37-4756-A389-A0681334D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E78D4E0-3EA7-43AA-AE34-F34662B0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C70AAAD-4EB0-43E3-8E4D-75F92B46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9D2068-B206-421D-91CC-778F558C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00A61BF-A68C-44B8-90D9-A4FB9BAED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155D1C5-E5FE-48DE-8EA7-7BA3A72E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14D1785-2D2F-4A7B-B13B-570D681DC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E20AD47-8779-41F6-A0A5-0A36409AA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7AAA6D-9071-4CA2-BEC8-F5C2E8132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3A94EDD-AB7C-4C78-A68E-AFE4CF15B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130D1-FCA4-4C6A-ABF6-6335B01C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r>
              <a:rPr lang="en-US"/>
              <a:t>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0BE0F-B284-4FD0-85B9-DCC383F53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EAGER EXECUTION: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     Evaluates </a:t>
            </a:r>
            <a:r>
              <a:rPr lang="en-US" dirty="0">
                <a:solidFill>
                  <a:schemeClr val="bg1"/>
                </a:solidFill>
              </a:rPr>
              <a:t>immediately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 typeface="Wingdings" charset="2"/>
              <a:buChar char="§"/>
            </a:pPr>
            <a:endParaRPr lang="en-US">
              <a:solidFill>
                <a:schemeClr val="bg1"/>
              </a:solidFill>
              <a:latin typeface="Century Gothic"/>
            </a:endParaRP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  <a:latin typeface="Century Gothic"/>
              </a:rPr>
              <a:t>Syntax:</a:t>
            </a:r>
            <a:endParaRPr lang="en-US">
              <a:solidFill>
                <a:schemeClr val="bg1"/>
              </a:solidFill>
              <a:latin typeface="Century Gothic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Consolas"/>
              </a:rPr>
              <a:t>tf.executing_eagerly()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Consolas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027110-169D-46D7-9B20-FC684E446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54" b="1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EDC29B9-9A1E-484D-9BE4-A6BC330C6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869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B755-9772-4A9D-8D13-EE1662E1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0FA4A-AD57-4F80-88DE-343DCEB8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There are n dimentional array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v"/>
            </a:pPr>
            <a:r>
              <a:rPr lang="en-US"/>
              <a:t>0-d tensor :scalar-&gt; numbers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/>
              <a:t>1-d tensor: vector -&gt;list of values</a:t>
            </a:r>
          </a:p>
          <a:p>
            <a:pPr>
              <a:buFont typeface="Wingdings" charset="2"/>
              <a:buChar char="v"/>
            </a:pPr>
            <a:r>
              <a:rPr lang="en-US"/>
              <a:t>2-d tensor: matrix</a:t>
            </a:r>
          </a:p>
          <a:p>
            <a:pPr marL="0" indent="0">
              <a:buNone/>
            </a:pPr>
            <a:r>
              <a:rPr lang="en-US"/>
              <a:t>       And so 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9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E31AC-CB95-4411-9532-A37F2745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b="0" i="0" kern="120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59F2D4C-BD01-49CD-84E5-0DA8B6F74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0106" y="1366946"/>
            <a:ext cx="10037095" cy="351924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9810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F6DC-CB43-4E8F-B8D6-DE3A30A8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0F6A-F163-4AD7-8F17-38DCA45C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Some vocabularies:</a:t>
            </a:r>
          </a:p>
          <a:p>
            <a:r>
              <a:rPr lang="en-US" sz="2000" b="1">
                <a:ea typeface="+mn-lt"/>
                <a:cs typeface="+mn-lt"/>
              </a:rPr>
              <a:t>Shape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r>
              <a:rPr lang="en-US" sz="2000" b="1">
                <a:ea typeface="+mn-lt"/>
                <a:cs typeface="+mn-lt"/>
              </a:rPr>
              <a:t>Rank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Axis</a:t>
            </a:r>
            <a:r>
              <a:rPr lang="en-US" sz="2000">
                <a:ea typeface="+mn-lt"/>
                <a:cs typeface="+mn-lt"/>
              </a:rPr>
              <a:t> or </a:t>
            </a:r>
            <a:r>
              <a:rPr lang="en-US" sz="2000" b="1">
                <a:ea typeface="+mn-lt"/>
                <a:cs typeface="+mn-lt"/>
              </a:rPr>
              <a:t>Dimension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b="1">
                <a:ea typeface="+mn-lt"/>
                <a:cs typeface="+mn-lt"/>
              </a:rPr>
              <a:t>Size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2971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ED1A-4C61-4D02-B886-4BDA0515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1FF0-B6E9-4009-92F6-3677CE07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1570103"/>
            <a:ext cx="8761413" cy="505512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/>
              <a:t>Ex:</a:t>
            </a:r>
            <a:r>
              <a:rPr lang="en-US" sz="1600">
                <a:latin typeface="Consolas"/>
              </a:rPr>
              <a:t>rank_3_tensor = tf.constant([</a:t>
            </a: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  [[0, 1, 2, 3, 4],</a:t>
            </a: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   [5, 6, 7, 8, 9]],</a:t>
            </a: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  [[10, 11, 12, 13, 14],</a:t>
            </a: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   [15, 16, 17, 18, 19]],</a:t>
            </a: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  [[20, 21, 22, 23, 24],</a:t>
            </a: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   [25, 26, 27, 28, 29]],])</a:t>
            </a:r>
            <a:br>
              <a:rPr lang="en-US" sz="1600" dirty="0">
                <a:latin typeface="Consolas"/>
              </a:rPr>
            </a:br>
            <a:br>
              <a:rPr lang="en-US" sz="1600" dirty="0">
                <a:latin typeface="Consolas"/>
              </a:rPr>
            </a:br>
            <a:r>
              <a:rPr lang="en-US" sz="1600">
                <a:latin typeface="Consolas"/>
              </a:rPr>
              <a:t>print(rank_3_tensor)</a:t>
            </a:r>
          </a:p>
          <a:p>
            <a:r>
              <a:rPr lang="en-US" sz="1600">
                <a:latin typeface="Consolas"/>
              </a:rPr>
              <a:t>o/p:</a:t>
            </a:r>
          </a:p>
          <a:p>
            <a:r>
              <a:rPr lang="en-US" sz="1600" dirty="0">
                <a:latin typeface="Consolas"/>
              </a:rPr>
              <a:t>tf.Tensor(
</a:t>
            </a:r>
            <a:r>
              <a:rPr lang="en-US" sz="1600">
                <a:latin typeface="Consolas"/>
              </a:rPr>
              <a:t>[[[ 0  1  2  3  4]</a:t>
            </a:r>
            <a:r>
              <a:rPr lang="en-US" sz="1600" dirty="0">
                <a:latin typeface="Consolas"/>
              </a:rPr>
              <a:t>
</a:t>
            </a:r>
            <a:r>
              <a:rPr lang="en-US" sz="1600">
                <a:latin typeface="Consolas"/>
              </a:rPr>
              <a:t>  [ 5  6  7  8  9]]</a:t>
            </a:r>
            <a:r>
              <a:rPr lang="en-US" sz="1600" dirty="0">
                <a:latin typeface="Consolas"/>
              </a:rPr>
              <a:t>
</a:t>
            </a:r>
            <a:r>
              <a:rPr lang="en-US" sz="1600">
                <a:latin typeface="Consolas"/>
              </a:rPr>
              <a:t> [[10 11 12 13 14]</a:t>
            </a:r>
            <a:r>
              <a:rPr lang="en-US" sz="1600" dirty="0">
                <a:latin typeface="Consolas"/>
              </a:rPr>
              <a:t>
</a:t>
            </a:r>
            <a:r>
              <a:rPr lang="en-US" sz="1600">
                <a:latin typeface="Consolas"/>
              </a:rPr>
              <a:t>  [15 16 17 18 19]]</a:t>
            </a:r>
            <a:r>
              <a:rPr lang="en-US" sz="1600" dirty="0">
                <a:latin typeface="Consolas"/>
              </a:rPr>
              <a:t>
</a:t>
            </a:r>
            <a:r>
              <a:rPr lang="en-US" sz="1600">
                <a:latin typeface="Consolas"/>
              </a:rPr>
              <a:t> [[20 21 22 23 24]</a:t>
            </a:r>
            <a:r>
              <a:rPr lang="en-US" sz="1600" dirty="0">
                <a:latin typeface="Consolas"/>
              </a:rPr>
              <a:t>
</a:t>
            </a:r>
            <a:r>
              <a:rPr lang="en-US" sz="1600">
                <a:latin typeface="Consolas"/>
              </a:rPr>
              <a:t>  [25 26 27 28 29]]], shape=(3, 2, 5), dtype=int32)</a:t>
            </a:r>
            <a:r>
              <a:rPr lang="en-US" sz="1600" dirty="0">
                <a:latin typeface="Consolas"/>
              </a:rPr>
              <a:t>
</a:t>
            </a:r>
            <a:br>
              <a:rPr lang="en-US" sz="1600" dirty="0">
                <a:latin typeface="Consolas"/>
              </a:rPr>
            </a:br>
            <a:endParaRPr lang="en-US" sz="1600" dirty="0">
              <a:latin typeface="Consola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1DB9AE0-DCF0-47ED-8993-FE65E155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69275"/>
            <a:ext cx="5453742" cy="30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8DCF6162-C90D-43BF-B7E4-A7B29A161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95F9A-4951-41A7-988E-E4426D51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4">
              <a:extLst>
                <a:ext uri="{FF2B5EF4-FFF2-40B4-BE49-F238E27FC236}">
                  <a16:creationId xmlns:a16="http://schemas.microsoft.com/office/drawing/2014/main" id="{973CCBF7-E635-45F0-9262-B1378FECE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5F2453-17DE-4864-ADA2-6D234F95C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4DD539-16E2-48D1-9557-24281434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5EA950-BF18-4722-B2FD-04D35798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71AB5E-77FB-4315-8B22-845D24C7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ED4165-1756-4A80-90B1-FFF8AD7F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0C1FF9ED-0EB6-4CEF-83F7-B5791297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2">
            <a:extLst>
              <a:ext uri="{FF2B5EF4-FFF2-40B4-BE49-F238E27FC236}">
                <a16:creationId xmlns:a16="http://schemas.microsoft.com/office/drawing/2014/main" id="{3F4860A4-6A75-4E92-905D-FA03EEDB8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99812-8719-4386-8703-E6E9AD1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BASIC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B73619C1-1369-498F-A4F0-5A80A2C0C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835647"/>
            <a:ext cx="6763180" cy="48808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9" descr="Diagram&#10;&#10;Description automatically generated">
            <a:extLst>
              <a:ext uri="{FF2B5EF4-FFF2-40B4-BE49-F238E27FC236}">
                <a16:creationId xmlns:a16="http://schemas.microsoft.com/office/drawing/2014/main" id="{BAEDD561-8B1D-44E4-AB78-8F7B74708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29" y="3138339"/>
            <a:ext cx="2899775" cy="2585486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456D817A-45E1-41F5-AAA7-5D345862C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181" y="1435182"/>
            <a:ext cx="2064707" cy="17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BAEB-F810-4C07-BFE5-26235E34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F10AD39-BDF9-48EF-99D9-667EBBDEA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95" y="1674487"/>
            <a:ext cx="11785991" cy="5169943"/>
          </a:xfrm>
        </p:spPr>
      </p:pic>
    </p:spTree>
    <p:extLst>
      <p:ext uri="{BB962C8B-B14F-4D97-AF65-F5344CB8AC3E}">
        <p14:creationId xmlns:p14="http://schemas.microsoft.com/office/powerpoint/2010/main" val="2182506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E767-4A65-49D9-8E13-2B7EDA59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CONSTANT AND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7D12-BA04-4789-9494-BF159CE09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CONSTANT:</a:t>
            </a:r>
          </a:p>
          <a:p>
            <a:pPr marL="0" indent="0">
              <a:buNone/>
            </a:pPr>
            <a:r>
              <a:rPr lang="en-US" sz="2000" b="1" dirty="0"/>
              <a:t>                </a:t>
            </a:r>
            <a:r>
              <a:rPr lang="en-US" sz="2000" dirty="0"/>
              <a:t> </a:t>
            </a:r>
            <a:r>
              <a:rPr lang="en-US" sz="2000" err="1"/>
              <a:t>tf.constant</a:t>
            </a:r>
            <a:r>
              <a:rPr lang="en-US" sz="2000" dirty="0"/>
              <a:t>()</a:t>
            </a:r>
          </a:p>
          <a:p>
            <a:r>
              <a:rPr lang="en-US" sz="2000" b="1" dirty="0"/>
              <a:t>VARIABLES: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                 </a:t>
            </a:r>
            <a:r>
              <a:rPr lang="en-US" sz="2000" err="1"/>
              <a:t>tf.Variable</a:t>
            </a:r>
            <a:r>
              <a:rPr lang="en-US" sz="2000" dirty="0"/>
              <a:t>()</a:t>
            </a:r>
          </a:p>
          <a:p>
            <a:pPr marL="0" indent="0">
              <a:buNone/>
            </a:pPr>
            <a:r>
              <a:rPr lang="en-US" sz="2000" dirty="0"/>
              <a:t>                 </a:t>
            </a:r>
            <a:r>
              <a:rPr lang="en-US" sz="2000" err="1"/>
              <a:t>tf.get_variable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375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7C74-7113-4DEA-8CA5-70B74AD8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202124"/>
                </a:solidFill>
              </a:rPr>
              <a:t>Automatic Differentiation and Gradients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30E0-94CA-4479-B32A-8DE4DC3BB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Automatic differentiation</a:t>
            </a:r>
          </a:p>
          <a:p>
            <a:r>
              <a:rPr lang="en-US" sz="2000"/>
              <a:t>Computing gradient</a:t>
            </a:r>
          </a:p>
          <a:p>
            <a:r>
              <a:rPr lang="en-US" sz="2000"/>
              <a:t>Gradient tape</a:t>
            </a:r>
          </a:p>
          <a:p>
            <a:r>
              <a:rPr lang="en-US" sz="2000"/>
              <a:t>Syntax:</a:t>
            </a:r>
            <a:endParaRPr lang="en-US" sz="2000">
              <a:latin typeface="Century Gothic" panose="020B0502020202020204"/>
            </a:endParaRPr>
          </a:p>
          <a:p>
            <a:pPr marL="0" indent="0">
              <a:buNone/>
            </a:pPr>
            <a:r>
              <a:rPr lang="en-US" sz="2000">
                <a:latin typeface="Consolas"/>
              </a:rPr>
              <a:t>    tf.GradientTape</a:t>
            </a:r>
            <a:endParaRPr lang="en-US" sz="200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14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1E64-AB50-4357-9167-6E49A800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EE74-CD2F-4082-8037-60B716DC3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8D7142D-3E03-444B-ADA3-C72760EF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34" y="2345150"/>
            <a:ext cx="4508356" cy="226616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A8D3AB6-8877-498C-9E7E-37257EDB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050" y="3804953"/>
            <a:ext cx="2877670" cy="1679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20638-E9DB-4407-A4F8-641C89861758}"/>
              </a:ext>
            </a:extLst>
          </p:cNvPr>
          <p:cNvSpPr txBox="1"/>
          <p:nvPr/>
        </p:nvSpPr>
        <p:spPr>
          <a:xfrm>
            <a:off x="1350379" y="54862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TEXT SUMMARIZATION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2F79A-58D4-4321-B1DA-3D5FDD87D43C}"/>
              </a:ext>
            </a:extLst>
          </p:cNvPr>
          <p:cNvSpPr txBox="1"/>
          <p:nvPr/>
        </p:nvSpPr>
        <p:spPr>
          <a:xfrm>
            <a:off x="5954375" y="4649718"/>
            <a:ext cx="4121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SPEECH RECOGNINSG SYSTEM</a:t>
            </a:r>
          </a:p>
          <a:p>
            <a:r>
              <a:rPr lang="en-US"/>
              <a:t>IMAGE OR VIDEO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95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29C3-DD72-4865-BF0A-B675C32D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6FA5BB-56D2-4616-98AB-990175E9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585" y="1872815"/>
            <a:ext cx="10735548" cy="4512327"/>
          </a:xfrm>
        </p:spPr>
      </p:pic>
    </p:spTree>
    <p:extLst>
      <p:ext uri="{BB962C8B-B14F-4D97-AF65-F5344CB8AC3E}">
        <p14:creationId xmlns:p14="http://schemas.microsoft.com/office/powerpoint/2010/main" val="329429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E239521-4E27-466E-9087-5C3D9CD1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939603-6562-4246-A9A6-CE0657B91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88B391-2267-4070-940E-1DFC16029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43D276-7F19-4B7B-A3C9-E92CF9825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8BF858F-F5FD-4A7D-A74C-4DB4D07E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6D2125-7D86-4D93-A5CB-0BCFE524B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A20C10-8367-4EE7-84F1-DA8FC3201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2F7B40-09B0-4DD4-B504-7BE155EED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FFDC92C-6387-4BF1-9976-A0B078CE8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2D368DE5-EE93-47F4-A759-0D6F94E1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AD4D91-560B-4DF8-B52B-A6BF83A6E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F12BC828-FAAE-455F-91DC-7ADCAC9DA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B6A585-7308-408B-BBB0-A30B8847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NEURAL NETWORK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26526E-20A4-40C1-B372-C20B41B51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NEURON</a:t>
            </a:r>
          </a:p>
          <a:p>
            <a:r>
              <a:rPr lang="en-US">
                <a:solidFill>
                  <a:schemeClr val="bg1"/>
                </a:solidFill>
              </a:rPr>
              <a:t>CHANNELS</a:t>
            </a:r>
          </a:p>
          <a:p>
            <a:r>
              <a:rPr lang="en-US">
                <a:solidFill>
                  <a:schemeClr val="bg1"/>
                </a:solidFill>
              </a:rPr>
              <a:t>WEIGHT</a:t>
            </a:r>
          </a:p>
          <a:p>
            <a:r>
              <a:rPr lang="en-US">
                <a:solidFill>
                  <a:schemeClr val="bg1"/>
                </a:solidFill>
              </a:rPr>
              <a:t>BIAS</a:t>
            </a:r>
          </a:p>
          <a:p>
            <a:r>
              <a:rPr lang="en-US">
                <a:solidFill>
                  <a:schemeClr val="bg1"/>
                </a:solidFill>
              </a:rPr>
              <a:t>ACTIVATION FUNCTION</a:t>
            </a:r>
          </a:p>
          <a:p>
            <a:r>
              <a:rPr lang="en-US">
                <a:solidFill>
                  <a:schemeClr val="bg1"/>
                </a:solidFill>
              </a:rPr>
              <a:t>FORWARD PROPOGATION</a:t>
            </a:r>
          </a:p>
          <a:p>
            <a:r>
              <a:rPr lang="en-US">
                <a:solidFill>
                  <a:schemeClr val="bg1"/>
                </a:solidFill>
              </a:rPr>
              <a:t>BACK PROPOGATION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6CE5A27-B394-4589-AF09-DBD54E57F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07" y="828066"/>
            <a:ext cx="6391533" cy="52018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FD3DF8A-480D-4BB4-B603-B70596CFD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978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2CB6-DCF9-40F7-A7A1-CAC9D0B9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1</a:t>
            </a:r>
            <a:endParaRPr lang="en-US" dirty="0"/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2E50A719-08FC-4080-A2E9-0CF744BE8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031" y="1810185"/>
            <a:ext cx="7953259" cy="4856792"/>
          </a:xfrm>
        </p:spPr>
      </p:pic>
    </p:spTree>
    <p:extLst>
      <p:ext uri="{BB962C8B-B14F-4D97-AF65-F5344CB8AC3E}">
        <p14:creationId xmlns:p14="http://schemas.microsoft.com/office/powerpoint/2010/main" val="106536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73EF-2E4E-458C-83CB-C7E293C5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2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1C52D6FD-90F5-4BAF-B3E0-AA1C118E7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819" y="1674486"/>
            <a:ext cx="8238422" cy="5065559"/>
          </a:xfrm>
        </p:spPr>
      </p:pic>
    </p:spTree>
    <p:extLst>
      <p:ext uri="{BB962C8B-B14F-4D97-AF65-F5344CB8AC3E}">
        <p14:creationId xmlns:p14="http://schemas.microsoft.com/office/powerpoint/2010/main" val="119699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0A10-B064-4945-91C1-28DF60B5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3</a:t>
            </a:r>
          </a:p>
        </p:txBody>
      </p:sp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DAD4F0D-04D9-4DF5-A860-4F07AC783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6004" y="1768432"/>
            <a:ext cx="8333504" cy="4929860"/>
          </a:xfrm>
        </p:spPr>
      </p:pic>
    </p:spTree>
    <p:extLst>
      <p:ext uri="{BB962C8B-B14F-4D97-AF65-F5344CB8AC3E}">
        <p14:creationId xmlns:p14="http://schemas.microsoft.com/office/powerpoint/2010/main" val="122128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1AA8-C278-4481-A18A-C4341F00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CDCE83A-061C-4E39-8481-586456B1E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661" y="2092021"/>
            <a:ext cx="8202846" cy="4616710"/>
          </a:xfrm>
        </p:spPr>
      </p:pic>
    </p:spTree>
    <p:extLst>
      <p:ext uri="{BB962C8B-B14F-4D97-AF65-F5344CB8AC3E}">
        <p14:creationId xmlns:p14="http://schemas.microsoft.com/office/powerpoint/2010/main" val="3549445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Ion Boardroom</vt:lpstr>
      <vt:lpstr>NEURAL NETWORK TENSORFLOW </vt:lpstr>
      <vt:lpstr>CAN YOU READ THIS?</vt:lpstr>
      <vt:lpstr>NEURAL NETWORK</vt:lpstr>
      <vt:lpstr>PowerPoint Presentation</vt:lpstr>
      <vt:lpstr>NEURAL NETWORK</vt:lpstr>
      <vt:lpstr>STEP 1</vt:lpstr>
      <vt:lpstr>STEP 2</vt:lpstr>
      <vt:lpstr>STEP 3</vt:lpstr>
      <vt:lpstr>STEP 4</vt:lpstr>
      <vt:lpstr>STEP 5</vt:lpstr>
      <vt:lpstr>STEP 6</vt:lpstr>
      <vt:lpstr>STEP 7</vt:lpstr>
      <vt:lpstr>STEP 8</vt:lpstr>
      <vt:lpstr>STEP 9</vt:lpstr>
      <vt:lpstr>STEP 10</vt:lpstr>
      <vt:lpstr>STEP 11</vt:lpstr>
      <vt:lpstr>STEP 12</vt:lpstr>
      <vt:lpstr>STEP 13</vt:lpstr>
      <vt:lpstr>STEP 14</vt:lpstr>
      <vt:lpstr>STEP 15</vt:lpstr>
      <vt:lpstr>APPLICATION</vt:lpstr>
      <vt:lpstr>TENSOR+FLOW=DATA+FLOW</vt:lpstr>
      <vt:lpstr>Tensorflow</vt:lpstr>
      <vt:lpstr>BASIC</vt:lpstr>
      <vt:lpstr>BASIC</vt:lpstr>
      <vt:lpstr>PowerPoint Presentation</vt:lpstr>
      <vt:lpstr>BASIC</vt:lpstr>
      <vt:lpstr>BASIC</vt:lpstr>
      <vt:lpstr>BASIC</vt:lpstr>
      <vt:lpstr>CONSTANT AND VARIABLES</vt:lpstr>
      <vt:lpstr>Automatic Differentiation and Gradients</vt:lpstr>
      <vt:lpstr>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1953</cp:revision>
  <dcterms:created xsi:type="dcterms:W3CDTF">2021-09-04T13:21:15Z</dcterms:created>
  <dcterms:modified xsi:type="dcterms:W3CDTF">2021-09-17T06:18:43Z</dcterms:modified>
</cp:coreProperties>
</file>